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0" r:id="rId1"/>
  </p:sldMasterIdLst>
  <p:notesMasterIdLst>
    <p:notesMasterId r:id="rId32"/>
  </p:notesMasterIdLst>
  <p:handoutMasterIdLst>
    <p:handoutMasterId r:id="rId33"/>
  </p:handoutMasterIdLst>
  <p:sldIdLst>
    <p:sldId id="545" r:id="rId2"/>
    <p:sldId id="478" r:id="rId3"/>
    <p:sldId id="548" r:id="rId4"/>
    <p:sldId id="479" r:id="rId5"/>
    <p:sldId id="547" r:id="rId6"/>
    <p:sldId id="438" r:id="rId7"/>
    <p:sldId id="480" r:id="rId8"/>
    <p:sldId id="481" r:id="rId9"/>
    <p:sldId id="546" r:id="rId10"/>
    <p:sldId id="491" r:id="rId11"/>
    <p:sldId id="530" r:id="rId12"/>
    <p:sldId id="463" r:id="rId13"/>
    <p:sldId id="466" r:id="rId14"/>
    <p:sldId id="517" r:id="rId15"/>
    <p:sldId id="477" r:id="rId16"/>
    <p:sldId id="518" r:id="rId17"/>
    <p:sldId id="470" r:id="rId18"/>
    <p:sldId id="469" r:id="rId19"/>
    <p:sldId id="467" r:id="rId20"/>
    <p:sldId id="520" r:id="rId21"/>
    <p:sldId id="471" r:id="rId22"/>
    <p:sldId id="519" r:id="rId23"/>
    <p:sldId id="473" r:id="rId24"/>
    <p:sldId id="474" r:id="rId25"/>
    <p:sldId id="475" r:id="rId26"/>
    <p:sldId id="521" r:id="rId27"/>
    <p:sldId id="522" r:id="rId28"/>
    <p:sldId id="523" r:id="rId29"/>
    <p:sldId id="476" r:id="rId30"/>
    <p:sldId id="483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9086"/>
    <a:srgbClr val="4FABA7"/>
    <a:srgbClr val="6AB4BE"/>
    <a:srgbClr val="52BEB1"/>
    <a:srgbClr val="B3DFDE"/>
    <a:srgbClr val="4D7731"/>
    <a:srgbClr val="94D670"/>
    <a:srgbClr val="2A421A"/>
    <a:srgbClr val="8FC36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88" autoAdjust="0"/>
    <p:restoredTop sz="69094" autoAdjust="0"/>
  </p:normalViewPr>
  <p:slideViewPr>
    <p:cSldViewPr snapToGrid="0">
      <p:cViewPr varScale="1">
        <p:scale>
          <a:sx n="64" d="100"/>
          <a:sy n="64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504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94E04-8491-4126-8F42-D68BBAA697AF}" type="datetimeFigureOut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21A44-8AB1-4088-88AF-1ED4E930CF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62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218F7-0598-4EF2-8928-39B40AE5B86B}" type="datetimeFigureOut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63DF2-91F7-4D8C-902E-AF166B93C0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1325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s://www.youtube.com/watch?v=Cgxsv1riJhI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hih.sheng.huang821/%E6%B7%B1%E5%BA%A6%E5%AD%B8%E7%BF%92-%E4%BB%80%E9%BA%BC%E6%98%AFone-stage-%E4%BB%80%E9%BA%BC%E6%98%AFtwo-stage-%E7%89%A9%E4%BB%B6%E5%81%B5%E6%B8%AC-fc3ce505390f" TargetMode="External"/><Relationship Id="rId4" Type="http://schemas.openxmlformats.org/officeDocument/2006/relationships/hyperlink" Target="https://blog.csdn.net/JNingWei/article/details/80039079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s://blog.csdn.net/hrsstudy/article/details/71173305?utm_source=itdadao&amp;utm_medium=referral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63DF2-91F7-4D8C-902E-AF166B93C03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295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https://www.youtube.com/watch?v=Cgxsv1riJhI</a:t>
            </a:r>
            <a:endParaRPr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63DF2-91F7-4D8C-902E-AF166B93C03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6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這部分主要就是區隔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stage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stage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的差異，簡單說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stage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會把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localization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分開來處理，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stage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則是合併一起處理。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stage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舉例如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RCNN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localization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RCNN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會採用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proposal network (RPN)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產生的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上選取可能是物件的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，每個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會帶有可能是背景或是前景的信心度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(score)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的座標，在利用這個背景或是前景的信心度初步塞選出特定數量的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of Interest (ROI)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出來，例如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ROIs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，然後在針對這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ROIs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獨立去進行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的動作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可能還是接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，也有可能接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步驟時的機率輸出除了指定的類別數之外還會加上背景的類別，例如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這個問題只偵測貓和狗兩類，但實際上在執行時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最後機率輸出會有三個，分別是貓、狗和背景三類。這類的方法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通常比較好，但缺點是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localization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出來的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大小都不一樣，要經過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ROIpooling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這個動作，才能進行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，因此運行上速度會比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stage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慢很多，因此物件偵測主流研究以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stage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63DF2-91F7-4D8C-902E-AF166B93C03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842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One</a:t>
            </a:r>
            <a:r>
              <a:rPr lang="en-US" altLang="zh-TW" baseline="0" dirty="0" smtClean="0"/>
              <a:t>-</a:t>
            </a:r>
            <a:r>
              <a:rPr lang="en-US" altLang="zh-TW" baseline="0" dirty="0" err="1" smtClean="0"/>
              <a:t>stage,two</a:t>
            </a:r>
            <a:r>
              <a:rPr lang="en-US" altLang="zh-TW" baseline="0" dirty="0" smtClean="0"/>
              <a:t>-stage</a:t>
            </a:r>
            <a:endParaRPr lang="zh-TW" altLang="en-US" dirty="0" smtClean="0"/>
          </a:p>
          <a:p>
            <a:endParaRPr lang="en-US" altLang="zh-TW" dirty="0" smtClean="0">
              <a:hlinkClick r:id="rId3"/>
            </a:endParaRPr>
          </a:p>
          <a:p>
            <a:r>
              <a:rPr lang="mr-IN" altLang="zh-TW" dirty="0" smtClean="0">
                <a:hlinkClick r:id="rId3"/>
              </a:rPr>
              <a:t>https://medium.com/@chih.sheng.huang821/%E6%B7%B1%E5%BA%A6%E5%AD%B8%E7%BF%92-%E4%BB%80%E9%BA%BC%E6%98%AFone-stage-%E4%BB%80%E9%BA%BC%E6%98%AFtwo-stage-%E7%89%A9%E4%BB%B6%E5%81%B5%E6%B8%AC-fc3ce505390f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https://blog.csdn.net/JNingWei/article/details/80039079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6E2F-5E27-4338-8A28-02F36F516EF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33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Anchor</a:t>
            </a:r>
            <a:r>
              <a:rPr kumimoji="1" lang="en-US" altLang="zh-TW" baseline="0" dirty="0" smtClean="0"/>
              <a:t>s</a:t>
            </a:r>
            <a:r>
              <a:rPr lang="zh-TW" altLang="en-US" sz="1200" b="0" i="0" u="none" strike="noStrike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錨點，對照框</a:t>
            </a:r>
            <a:endParaRPr lang="en-US" altLang="zh-TW" sz="1200" b="0" i="0" u="none" strike="noStrike" kern="1200" dirty="0" smtClean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smtClean="0">
                <a:hlinkClick r:id="rId3"/>
              </a:rPr>
              <a:t>https://blog.csdn.net/hrsstudy/article/details/71173305?utm_source=itdadao&amp;utm_medium=referral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63DF2-91F7-4D8C-902E-AF166B93C03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224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63DF2-91F7-4D8C-902E-AF166B93C03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58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>
            <a:extLst>
              <a:ext uri="{FF2B5EF4-FFF2-40B4-BE49-F238E27FC236}">
                <a16:creationId xmlns:a16="http://schemas.microsoft.com/office/drawing/2014/main" xmlns="" id="{CCC5EC05-8F51-4480-8920-3066E5996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9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TW" altLang="zh-TW" dirty="0">
              <a:solidFill>
                <a:prstClr val="black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87542F4-03F8-436E-A874-A2E0D78CB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5995"/>
            <a:ext cx="9144000" cy="1090247"/>
          </a:xfrm>
        </p:spPr>
        <p:txBody>
          <a:bodyPr anchor="b">
            <a:noAutofit/>
          </a:bodyPr>
          <a:lstStyle>
            <a:lvl1pPr algn="ju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5400" b="1" kern="1200" baseline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38763470-2CD0-4F57-8143-24E0E516C50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024553"/>
            <a:ext cx="9144000" cy="982226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東海大學 資訊工程系</a:t>
            </a:r>
          </a:p>
        </p:txBody>
      </p:sp>
    </p:spTree>
    <p:extLst>
      <p:ext uri="{BB962C8B-B14F-4D97-AF65-F5344CB8AC3E}">
        <p14:creationId xmlns:p14="http://schemas.microsoft.com/office/powerpoint/2010/main" val="1415474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純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22856ADE-AE4C-4BA1-BF49-C028BDE5F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1E5-AAEC-4B34-9648-D44DC7CA62C8}" type="datetime1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6E3BE21A-6B8A-4153-9AC0-34678C3A3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人工智慧與機器學習基礎與實務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CC6F3311-5784-4CE2-BEF8-3307F128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xmlns="" id="{9AF86E32-57F6-4653-A62E-FE2AFBCE7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378"/>
            <a:ext cx="10515600" cy="594924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257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純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22856ADE-AE4C-4BA1-BF49-C028BDE5F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61E5-AAEC-4B34-9648-D44DC7CA62C8}" type="datetime1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6E3BE21A-6B8A-4153-9AC0-34678C3A3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人工智慧與機器學習基礎與實務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CC6F3311-5784-4CE2-BEF8-3307F128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xmlns="" id="{9AF86E32-57F6-4653-A62E-FE2AFBCE7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378"/>
            <a:ext cx="10515600" cy="594924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20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號: 五邊形 7">
            <a:extLst>
              <a:ext uri="{FF2B5EF4-FFF2-40B4-BE49-F238E27FC236}">
                <a16:creationId xmlns:a16="http://schemas.microsoft.com/office/drawing/2014/main" xmlns="" id="{94E23634-AB4F-4B11-9C57-91B330284874}"/>
              </a:ext>
            </a:extLst>
          </p:cNvPr>
          <p:cNvSpPr/>
          <p:nvPr/>
        </p:nvSpPr>
        <p:spPr>
          <a:xfrm>
            <a:off x="0" y="276910"/>
            <a:ext cx="11098404" cy="903519"/>
          </a:xfrm>
          <a:prstGeom prst="homePlate">
            <a:avLst>
              <a:gd name="adj" fmla="val 31024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F5064D-BC66-437E-B773-8C583BFD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36908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9F2A213-21E1-4813-8371-EA156715A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837" y="1371599"/>
            <a:ext cx="10971963" cy="512040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5F5A5015-7FBD-45E8-866B-EBAECA49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82064"/>
            <a:ext cx="2743200" cy="171491"/>
          </a:xfrm>
        </p:spPr>
        <p:txBody>
          <a:bodyPr/>
          <a:lstStyle>
            <a:lvl1pPr>
              <a:defRPr>
                <a:solidFill>
                  <a:srgbClr val="615E5F"/>
                </a:solidFill>
              </a:defRPr>
            </a:lvl1pPr>
          </a:lstStyle>
          <a:p>
            <a:fld id="{F368EA49-A895-40AD-8064-73D5DDF1466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92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E43BD3E3-6AC9-49C0-BDB9-0705EAFA90B5}"/>
              </a:ext>
            </a:extLst>
          </p:cNvPr>
          <p:cNvSpPr/>
          <p:nvPr/>
        </p:nvSpPr>
        <p:spPr>
          <a:xfrm>
            <a:off x="0" y="1752600"/>
            <a:ext cx="12277725" cy="317182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59B7214-BEA6-4FFF-9C4F-8ECA2CEE7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zh-TW" altLang="en-US" sz="7200" b="1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74937DDA-057F-46FD-8502-27D7889C1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044273"/>
            <a:ext cx="10515600" cy="104537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9FC9249-4DC0-4DAB-A0B8-C669A203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12F79-1379-4F2F-BBFB-A77A04B243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536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867E885-8835-4678-9733-79BC904E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D18F5E4-AFC3-4090-933E-4FFE6DE36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83C4E95F-C3D1-404F-BAAB-1C9C29EF0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9E06906B-F50A-4A1E-859C-F886C972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26DD-A930-4E29-AC4C-6B74EEA4AFA9}" type="datetime1">
              <a:rPr lang="zh-TW" altLang="en-US" smtClean="0"/>
              <a:t>2020/11/22</a:t>
            </a:fld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381FA2B4-D5F3-428B-B57D-2D77132EA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78613"/>
            <a:ext cx="4114800" cy="164782"/>
          </a:xfrm>
        </p:spPr>
        <p:txBody>
          <a:bodyPr/>
          <a:lstStyle>
            <a:lvl1pPr>
              <a:defRPr>
                <a:solidFill>
                  <a:srgbClr val="615E5F"/>
                </a:solidFill>
              </a:defRPr>
            </a:lvl1pPr>
          </a:lstStyle>
          <a:p>
            <a:r>
              <a:rPr lang="zh-TW" altLang="en-US"/>
              <a:t>機器學習與深度學基礎介紹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46FA60EF-2619-4049-8BAB-CEF27D8F0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82064"/>
            <a:ext cx="2743200" cy="171491"/>
          </a:xfrm>
        </p:spPr>
        <p:txBody>
          <a:bodyPr/>
          <a:lstStyle>
            <a:lvl1pPr>
              <a:defRPr>
                <a:solidFill>
                  <a:srgbClr val="615E5F"/>
                </a:solidFill>
              </a:defRPr>
            </a:lvl1pPr>
          </a:lstStyle>
          <a:p>
            <a:fld id="{F368EA49-A895-40AD-8064-73D5DDF14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49665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20F0005-5100-478A-B013-C0AE7FE34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912441AD-84A2-4EA5-9518-706BA4F9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0BB14A80-C6E2-4961-A386-38A4C67A4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6A751496-D35E-4160-9281-884739423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7593A57C-079F-4F3E-B210-7EADD1A5DE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1E0DE938-B7A3-4387-93E4-B496ED34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26DD-A930-4E29-AC4C-6B74EEA4AFA9}" type="datetime1">
              <a:rPr lang="zh-TW" altLang="en-US" smtClean="0"/>
              <a:t>2020/11/22</a:t>
            </a:fld>
            <a:endParaRPr lang="zh-TW" alt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F689DD97-2FB3-494A-A4EA-E7450708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78613"/>
            <a:ext cx="4114800" cy="164782"/>
          </a:xfrm>
        </p:spPr>
        <p:txBody>
          <a:bodyPr/>
          <a:lstStyle/>
          <a:p>
            <a:r>
              <a:rPr lang="zh-TW" altLang="en-US"/>
              <a:t>機器學習與深度學基礎介紹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69DCE65D-A93F-4576-B1AB-29A45286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82064"/>
            <a:ext cx="2743200" cy="171491"/>
          </a:xfrm>
        </p:spPr>
        <p:txBody>
          <a:bodyPr/>
          <a:lstStyle/>
          <a:p>
            <a:fld id="{F368EA49-A895-40AD-8064-73D5DDF14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05911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號: 五邊形 5">
            <a:extLst>
              <a:ext uri="{FF2B5EF4-FFF2-40B4-BE49-F238E27FC236}">
                <a16:creationId xmlns:a16="http://schemas.microsoft.com/office/drawing/2014/main" xmlns="" id="{051D2AE6-0644-48B8-8D56-C51EE2629E73}"/>
              </a:ext>
            </a:extLst>
          </p:cNvPr>
          <p:cNvSpPr/>
          <p:nvPr userDrawn="1"/>
        </p:nvSpPr>
        <p:spPr>
          <a:xfrm>
            <a:off x="0" y="276910"/>
            <a:ext cx="11098404" cy="903519"/>
          </a:xfrm>
          <a:prstGeom prst="homePlate">
            <a:avLst>
              <a:gd name="adj" fmla="val 31024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B39D0BC-BAD9-4070-BAED-21154F08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zh-TW" altLang="en-US" sz="4400" b="1" kern="1200" baseline="0" dirty="0">
                <a:solidFill>
                  <a:srgbClr val="369086"/>
                </a:solidFill>
                <a:latin typeface="Microsoft YaHei" panose="020B0503020204020204" pitchFamily="34" charset="-122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89099093-84E6-4783-ADEC-03FEC3B74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ABEC-390B-455C-BF6D-99FB9F24687C}" type="datetime1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362BD185-BD4F-4C05-8805-5712D010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82064"/>
            <a:ext cx="2743200" cy="171491"/>
          </a:xfrm>
        </p:spPr>
        <p:txBody>
          <a:bodyPr/>
          <a:lstStyle>
            <a:lvl1pPr>
              <a:defRPr>
                <a:solidFill>
                  <a:srgbClr val="615E5F"/>
                </a:solidFill>
              </a:defRPr>
            </a:lvl1pPr>
          </a:lstStyle>
          <a:p>
            <a:fld id="{F368EA49-A895-40AD-8064-73D5DDF1466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9779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417DDC54-41F0-4670-AA00-F5B91DFD6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3572-FF03-424E-AAEA-9B3F693B1162}" type="datetime1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FAF22ACB-2C16-4A1C-A323-047844A1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78613"/>
            <a:ext cx="4114800" cy="164782"/>
          </a:xfrm>
        </p:spPr>
        <p:txBody>
          <a:bodyPr/>
          <a:lstStyle>
            <a:lvl1pPr>
              <a:defRPr>
                <a:solidFill>
                  <a:srgbClr val="615E5F"/>
                </a:solidFill>
              </a:defRPr>
            </a:lvl1pPr>
          </a:lstStyle>
          <a:p>
            <a:r>
              <a:rPr lang="zh-TW" altLang="en-US"/>
              <a:t>人工智慧與機器學習基礎與實務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06DC5354-99F4-493A-878C-0170B866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82064"/>
            <a:ext cx="2743200" cy="171491"/>
          </a:xfrm>
        </p:spPr>
        <p:txBody>
          <a:bodyPr/>
          <a:lstStyle>
            <a:lvl1pPr>
              <a:defRPr>
                <a:solidFill>
                  <a:srgbClr val="615E5F"/>
                </a:solidFill>
              </a:defRPr>
            </a:lvl1pPr>
          </a:lstStyle>
          <a:p>
            <a:fld id="{F368EA49-A895-40AD-8064-73D5DDF1466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7998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04E5AAA-EBD2-4CB5-9C77-77A2A5067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0D4D9E5-4077-43AA-8F69-77C6E59C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294FF28E-441C-451A-8A7C-8E8C5EF08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058377C0-D78A-41B0-87BD-C4892ED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26DD-A930-4E29-AC4C-6B74EEA4AFA9}" type="datetime1">
              <a:rPr lang="zh-TW" altLang="en-US" smtClean="0"/>
              <a:t>2020/11/22</a:t>
            </a:fld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5F98924-329D-4134-B6E6-BBAA32F0C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機器學習與深度學基礎介紹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C6DB0B1A-E46D-4309-8B68-557133C4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4668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2B3EAF2-3B64-4434-AAC4-6190A9B0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91C591EA-58EF-46A8-8143-8EC0F9951C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1241B724-20A0-4E03-873A-36D5E8C6E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E7A1955F-B314-46E1-9E58-E8463B99E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26DD-A930-4E29-AC4C-6B74EEA4AFA9}" type="datetime1">
              <a:rPr lang="zh-TW" altLang="en-US" smtClean="0"/>
              <a:t>2020/11/22</a:t>
            </a:fld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CD0F48BF-6E42-4EAD-8E54-ABC55571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機器學習與深度學基礎介紹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E109586D-0261-4707-8B3F-D2DB1E55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87512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E92D8C50-0604-4010-B81A-4BD7788F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84" y="365125"/>
            <a:ext cx="10142974" cy="770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C32CB81B-7599-4F34-A9DC-E1ED9867F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9EB3D974-6100-415B-9E89-4057DA5E6E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E26DD-A930-4E29-AC4C-6B74EEA4AFA9}" type="datetime1">
              <a:rPr lang="zh-TW" altLang="en-US" smtClean="0"/>
              <a:t>2020/11/22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94C0F2D4-55F0-48E8-8156-014DE4BA1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93840"/>
            <a:ext cx="4114800" cy="249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/>
              <a:t>機器學習與深度學基礎介紹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9F4EB6EF-89DE-446F-A2B2-C7F881DF2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93840"/>
            <a:ext cx="2743200" cy="25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8EA49-A895-40AD-8064-73D5DDF14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336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3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/>
          </a:solidFill>
          <a:latin typeface="Microsoft YaHei" panose="020B0503020204020204" pitchFamily="34" charset="-122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615E5F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15E5F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615E5F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15E5F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15E5F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periencor/keras-yolo3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file/d/1QYu-pUQ8DwIx7AKdW1k4-rifz8xouhOd/view?usp=sharin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file/d/1gViUGFXEVYmyQm6s5aiWp7VVhNGzl4tQ/view?usp=sharin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DhkuUVzK2Vw&amp;t=4s" TargetMode="External"/><Relationship Id="rId3" Type="http://schemas.openxmlformats.org/officeDocument/2006/relationships/hyperlink" Target="https://www.twblogs.net/a/5bf34200bd9eee040518bf66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8C5D57F-DF47-47F4-9E2D-8B0A7DA6D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7543"/>
            <a:ext cx="9666514" cy="1654071"/>
          </a:xfrm>
        </p:spPr>
        <p:txBody>
          <a:bodyPr/>
          <a:lstStyle/>
          <a:p>
            <a:pPr algn="ctr"/>
            <a:r>
              <a:rPr lang="en-US" altLang="zh-TW" dirty="0" smtClean="0"/>
              <a:t>Keras_yolov3</a:t>
            </a:r>
            <a:r>
              <a:rPr lang="zh-TW" altLang="en-US" dirty="0" smtClean="0"/>
              <a:t>實作教學</a:t>
            </a:r>
            <a:endParaRPr lang="zh-TW" altLang="en-US" dirty="0"/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xmlns="" id="{C2C0AE5F-1DDB-4AC0-AA93-79D53497C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8426"/>
            <a:ext cx="9144000" cy="125101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2019/12/19</a:t>
            </a:r>
          </a:p>
          <a:p>
            <a:r>
              <a:rPr lang="en-US" altLang="zh-TW" dirty="0" smtClean="0"/>
              <a:t>TA-</a:t>
            </a:r>
            <a:r>
              <a:rPr lang="zh-TW" altLang="en-US" dirty="0" smtClean="0"/>
              <a:t>侑學</a:t>
            </a:r>
            <a:endParaRPr lang="en-US" altLang="zh-TW" dirty="0" smtClean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01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YoloV3-</a:t>
            </a:r>
            <a:r>
              <a:rPr lang="zh-TW" altLang="en-US" dirty="0"/>
              <a:t>網路架構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 </a:t>
            </a:r>
            <a:r>
              <a:rPr lang="zh-TW" altLang="en-US" dirty="0"/>
              <a:t>更改網路架構為 </a:t>
            </a:r>
            <a:r>
              <a:rPr lang="en-US" altLang="zh-TW" dirty="0" smtClean="0"/>
              <a:t>Darknet53</a:t>
            </a:r>
            <a:endParaRPr lang="en-US" altLang="zh-TW" dirty="0"/>
          </a:p>
          <a:p>
            <a:endParaRPr kumimoji="1" lang="en-US" altLang="zh-TW" dirty="0" smtClean="0"/>
          </a:p>
          <a:p>
            <a:r>
              <a:rPr lang="en-US" altLang="zh-TW" dirty="0" smtClean="0"/>
              <a:t>2. Predictions </a:t>
            </a:r>
            <a:r>
              <a:rPr lang="en-US" altLang="zh-TW" dirty="0"/>
              <a:t>Across Scales (Feature Pyramid Networks)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63" y="270811"/>
            <a:ext cx="8404400" cy="6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1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Why use YOLO?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簡單的安裝步驟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zh-TW" altLang="en-US" dirty="0" smtClean="0"/>
              <a:t>不需要調動太多的參數，即可有良好的訓練效果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22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12F79-1379-4F2F-BBFB-A77A04B2432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07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Keras-yolov3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7008" y="1348563"/>
            <a:ext cx="12079104" cy="5120401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Google drive </a:t>
            </a:r>
            <a:r>
              <a:rPr lang="zh-TW" altLang="en-US" sz="2000" dirty="0" smtClean="0"/>
              <a:t>連結：</a:t>
            </a:r>
            <a:r>
              <a:rPr lang="en-US" altLang="zh-TW" sz="2000" dirty="0">
                <a:hlinkClick r:id="rId2"/>
              </a:rPr>
              <a:t>https://</a:t>
            </a:r>
            <a:r>
              <a:rPr lang="en-US" altLang="zh-TW" sz="2000" dirty="0" smtClean="0">
                <a:hlinkClick r:id="rId2"/>
              </a:rPr>
              <a:t>drive.google.com/file/d/1QYu-pUQ8DwIx7AKdW1k4-rifz8xouhOd/view?usp=sharing</a:t>
            </a:r>
            <a:r>
              <a:rPr lang="en-US" altLang="zh-TW" sz="2000" dirty="0" smtClean="0"/>
              <a:t> </a:t>
            </a:r>
          </a:p>
          <a:p>
            <a:r>
              <a:rPr lang="zh-TW" altLang="en-US" sz="2000" dirty="0"/>
              <a:t>此次實作的</a:t>
            </a:r>
            <a:r>
              <a:rPr lang="en-US" altLang="zh-TW" sz="2000" dirty="0"/>
              <a:t>keras-yolov3</a:t>
            </a:r>
            <a:r>
              <a:rPr lang="zh-TW" altLang="en-US" sz="2000" dirty="0"/>
              <a:t>版本</a:t>
            </a:r>
            <a:r>
              <a:rPr lang="zh-TW" altLang="en-US" sz="2000" dirty="0" smtClean="0"/>
              <a:t>為</a:t>
            </a:r>
            <a:r>
              <a:rPr lang="en-US" altLang="zh-TW" sz="2000" dirty="0" smtClean="0"/>
              <a:t>:</a:t>
            </a:r>
            <a:r>
              <a:rPr lang="en-US" altLang="zh-TW" sz="2000" dirty="0">
                <a:hlinkClick r:id="rId3"/>
              </a:rPr>
              <a:t>https://github.com/experiencor/keras-yolo3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dirty="0" smtClean="0"/>
              <a:t>詳細運作可看此篇的說明</a:t>
            </a:r>
            <a:endParaRPr lang="en-US" altLang="zh-TW" sz="2000" dirty="0"/>
          </a:p>
          <a:p>
            <a:endParaRPr lang="en-US" altLang="zh-TW" sz="2000" dirty="0" smtClean="0"/>
          </a:p>
          <a:p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60" y="3167129"/>
            <a:ext cx="6938683" cy="30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6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資料夾內部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主要使用</a:t>
            </a:r>
            <a:r>
              <a:rPr kumimoji="1" lang="en-US" altLang="zh-TW" dirty="0" err="1" smtClean="0"/>
              <a:t>train.py</a:t>
            </a:r>
            <a:r>
              <a:rPr kumimoji="1" lang="en-US" altLang="zh-TW" dirty="0" smtClean="0"/>
              <a:t>, </a:t>
            </a:r>
            <a:r>
              <a:rPr kumimoji="1" lang="en-US" altLang="zh-TW" dirty="0" err="1" smtClean="0"/>
              <a:t>predict.py</a:t>
            </a:r>
            <a:r>
              <a:rPr kumimoji="1" lang="en-US" altLang="zh-TW" dirty="0" smtClean="0"/>
              <a:t> , </a:t>
            </a:r>
            <a:r>
              <a:rPr kumimoji="1" lang="en-US" altLang="zh-TW" dirty="0" err="1" smtClean="0"/>
              <a:t>train.ipynb</a:t>
            </a:r>
            <a:r>
              <a:rPr kumimoji="1" lang="en-US" altLang="zh-TW" dirty="0" smtClean="0"/>
              <a:t> , </a:t>
            </a:r>
            <a:r>
              <a:rPr kumimoji="1" lang="en-US" altLang="zh-TW" dirty="0" err="1" smtClean="0"/>
              <a:t>predict.ipynb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zh-TW" altLang="en-US" dirty="0" smtClean="0"/>
              <a:t>當訓練的時候如果怕會斷線可使用</a:t>
            </a:r>
            <a:r>
              <a:rPr kumimoji="1" lang="en-US" altLang="zh-TW" dirty="0" smtClean="0"/>
              <a:t>.</a:t>
            </a:r>
            <a:r>
              <a:rPr kumimoji="1" lang="en-US" altLang="zh-TW" dirty="0" err="1" smtClean="0"/>
              <a:t>py</a:t>
            </a:r>
            <a:r>
              <a:rPr kumimoji="1" lang="zh-TW" altLang="en-US" dirty="0" smtClean="0"/>
              <a:t>的方式執行，在</a:t>
            </a:r>
            <a:r>
              <a:rPr kumimoji="1" lang="en-US" altLang="zh-TW" dirty="0" smtClean="0"/>
              <a:t>hub</a:t>
            </a:r>
            <a:r>
              <a:rPr kumimoji="1" lang="zh-TW" altLang="en-US" dirty="0" smtClean="0"/>
              <a:t>上可使用</a:t>
            </a:r>
            <a:r>
              <a:rPr kumimoji="1" lang="en-US" altLang="zh-TW" dirty="0" smtClean="0"/>
              <a:t>.</a:t>
            </a:r>
            <a:r>
              <a:rPr kumimoji="1" lang="en-US" altLang="zh-TW" dirty="0" err="1" smtClean="0"/>
              <a:t>ipynb</a:t>
            </a:r>
            <a:r>
              <a:rPr kumimoji="1" lang="zh-TW" altLang="en-US" dirty="0" smtClean="0"/>
              <a:t>執行即可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畫框</a:t>
            </a:r>
            <a:r>
              <a:rPr kumimoji="1" lang="zh-TW" altLang="en-US" dirty="0"/>
              <a:t>的部分則是在</a:t>
            </a:r>
            <a:r>
              <a:rPr kumimoji="1" lang="en-US" altLang="zh-TW" dirty="0" err="1"/>
              <a:t>utils</a:t>
            </a:r>
            <a:r>
              <a:rPr kumimoji="1" lang="zh-TW" altLang="en-US" dirty="0"/>
              <a:t>中的</a:t>
            </a:r>
            <a:r>
              <a:rPr kumimoji="1" lang="en-US" altLang="zh-TW" dirty="0" err="1"/>
              <a:t>bbox.py</a:t>
            </a:r>
            <a:r>
              <a:rPr kumimoji="1" lang="zh-TW" altLang="en-US" dirty="0"/>
              <a:t>檔案裡面</a:t>
            </a:r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8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</a:t>
            </a:r>
            <a:r>
              <a:rPr lang="zh-TW" altLang="en-US" dirty="0" smtClean="0"/>
              <a:t>夾內部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可使用</a:t>
            </a:r>
            <a:r>
              <a:rPr kumimoji="1" lang="en-US" altLang="zh-TW" dirty="0" err="1" smtClean="0"/>
              <a:t>train.ipynb</a:t>
            </a:r>
            <a:r>
              <a:rPr kumimoji="1" lang="zh-TW" altLang="en-US" dirty="0" smtClean="0"/>
              <a:t>檔案進行操作，如果使用</a:t>
            </a:r>
            <a:r>
              <a:rPr kumimoji="1" lang="en-US" altLang="zh-TW" dirty="0" err="1" smtClean="0"/>
              <a:t>ipynb</a:t>
            </a:r>
            <a:r>
              <a:rPr kumimoji="1" lang="zh-TW" altLang="en-US" dirty="0" smtClean="0"/>
              <a:t>檔就不需要再另外執行</a:t>
            </a:r>
            <a:r>
              <a:rPr kumimoji="1" lang="en-US" altLang="zh-TW" dirty="0" err="1" smtClean="0"/>
              <a:t>cmd</a:t>
            </a:r>
            <a:r>
              <a:rPr kumimoji="1" lang="zh-TW" altLang="en-US" dirty="0" smtClean="0"/>
              <a:t>指令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err="1" smtClean="0"/>
              <a:t>Train.ipynb</a:t>
            </a:r>
            <a:r>
              <a:rPr kumimoji="1" lang="zh-TW" altLang="en-US" dirty="0" smtClean="0"/>
              <a:t>裡包含了</a:t>
            </a:r>
            <a:r>
              <a:rPr kumimoji="1" lang="en-US" altLang="zh-TW" dirty="0" smtClean="0"/>
              <a:t>predict</a:t>
            </a:r>
            <a:r>
              <a:rPr kumimoji="1" lang="zh-TW" altLang="en-US" dirty="0" smtClean="0"/>
              <a:t>的程式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最後一段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，訓練完</a:t>
            </a:r>
            <a:r>
              <a:rPr kumimoji="1" lang="en-US" altLang="zh-TW" dirty="0" smtClean="0"/>
              <a:t>model</a:t>
            </a:r>
            <a:r>
              <a:rPr kumimoji="1" lang="zh-TW" altLang="en-US" dirty="0" smtClean="0"/>
              <a:t>後可直接執行，或者另外拉出來，就不用每次都重新執行程式。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zh-TW" altLang="en-US" dirty="0" smtClean="0"/>
              <a:t>主要會用到的</a:t>
            </a:r>
            <a:r>
              <a:rPr kumimoji="1" lang="en-US" altLang="zh-TW" dirty="0" err="1" smtClean="0"/>
              <a:t>train.py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以及</a:t>
            </a:r>
            <a:r>
              <a:rPr kumimoji="1" lang="en-US" altLang="zh-TW" dirty="0" err="1" smtClean="0"/>
              <a:t>predict.py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，畫框的部分則是在</a:t>
            </a:r>
            <a:r>
              <a:rPr kumimoji="1" lang="en-US" altLang="zh-TW" dirty="0" err="1" smtClean="0"/>
              <a:t>utils</a:t>
            </a:r>
            <a:r>
              <a:rPr kumimoji="1" lang="zh-TW" altLang="en-US" dirty="0" smtClean="0"/>
              <a:t>中的</a:t>
            </a:r>
            <a:r>
              <a:rPr kumimoji="1" lang="en-US" altLang="zh-TW" dirty="0" err="1" smtClean="0"/>
              <a:t>bbox.py</a:t>
            </a:r>
            <a:r>
              <a:rPr kumimoji="1" lang="zh-TW" altLang="en-US" dirty="0" smtClean="0"/>
              <a:t>檔案裡面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8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測試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7684" y="1237128"/>
            <a:ext cx="10262716" cy="3092825"/>
          </a:xfrm>
        </p:spPr>
        <p:txBody>
          <a:bodyPr>
            <a:normAutofit/>
          </a:bodyPr>
          <a:lstStyle/>
          <a:p>
            <a:r>
              <a:rPr kumimoji="1" lang="zh-TW" altLang="en-US" sz="2000" dirty="0" smtClean="0"/>
              <a:t>可執行這行指令產出結果</a:t>
            </a:r>
            <a:endParaRPr kumimoji="1" lang="en-US" altLang="zh-TW" sz="2000" dirty="0" smtClean="0"/>
          </a:p>
          <a:p>
            <a:endParaRPr kumimoji="1" lang="en-US" altLang="zh-TW" sz="2000" dirty="0" smtClean="0"/>
          </a:p>
          <a:p>
            <a:r>
              <a:rPr lang="en-US" altLang="zh-TW" sz="2000" dirty="0" smtClean="0"/>
              <a:t>python3 </a:t>
            </a:r>
            <a:r>
              <a:rPr lang="en-US" altLang="zh-TW" sz="2000" dirty="0"/>
              <a:t>yolo3_one_file_to_detect_them_all.py -w yolo3.weights -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</a:t>
            </a:r>
            <a:r>
              <a:rPr lang="en-US" altLang="zh-TW" sz="2000" dirty="0" err="1" smtClean="0"/>
              <a:t>dog.jpg</a:t>
            </a:r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kumimoji="1" lang="en-US" altLang="zh-TW" sz="2000" dirty="0" smtClean="0"/>
              <a:t>-w </a:t>
            </a:r>
            <a:r>
              <a:rPr kumimoji="1" lang="zh-TW" altLang="en-US" sz="2000" dirty="0" smtClean="0"/>
              <a:t>代表載入權重的位置， </a:t>
            </a:r>
            <a:r>
              <a:rPr kumimoji="1" lang="en-US" altLang="zh-TW" sz="2000" dirty="0" smtClean="0"/>
              <a:t>-</a:t>
            </a:r>
            <a:r>
              <a:rPr kumimoji="1" lang="en-US" altLang="zh-TW" sz="2000" dirty="0" err="1" smtClean="0"/>
              <a:t>i</a:t>
            </a:r>
            <a:r>
              <a:rPr kumimoji="1" lang="en-US" altLang="zh-TW" sz="2000" dirty="0" smtClean="0"/>
              <a:t> </a:t>
            </a:r>
            <a:r>
              <a:rPr kumimoji="1" lang="zh-TW" altLang="en-US" sz="2000" dirty="0" smtClean="0"/>
              <a:t>代表載入擋案的位置</a:t>
            </a:r>
            <a:endParaRPr kumimoji="1" lang="en-US" altLang="zh-TW" sz="2000" dirty="0" smtClean="0"/>
          </a:p>
          <a:p>
            <a:endParaRPr kumimoji="1" lang="en-US" altLang="zh-TW" sz="2000" dirty="0"/>
          </a:p>
          <a:p>
            <a:r>
              <a:rPr kumimoji="1" lang="zh-TW" altLang="en-US" sz="2000" dirty="0" smtClean="0"/>
              <a:t>執行完後會呈現</a:t>
            </a:r>
            <a:r>
              <a:rPr kumimoji="1" lang="en-US" altLang="zh-TW" sz="2000" dirty="0" smtClean="0"/>
              <a:t>detect </a:t>
            </a:r>
            <a:r>
              <a:rPr kumimoji="1" lang="zh-TW" altLang="en-US" sz="2000" dirty="0" smtClean="0"/>
              <a:t>結果，可自行測試</a:t>
            </a:r>
            <a:endParaRPr kumimoji="1"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42" y="4425726"/>
            <a:ext cx="4894729" cy="21605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00" y="4425726"/>
            <a:ext cx="5055800" cy="21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3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訓練自己的</a:t>
            </a:r>
            <a:r>
              <a:rPr lang="en-US" altLang="zh-TW" dirty="0" smtClean="0"/>
              <a:t>mode</a:t>
            </a:r>
            <a:r>
              <a:rPr lang="en-US" altLang="zh-TW" dirty="0"/>
              <a:t>l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12F79-1379-4F2F-BBFB-A77A04B2432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74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Keras-yolov3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要進行訓練之前需要準備 </a:t>
            </a:r>
            <a:r>
              <a:rPr lang="en-US" altLang="zh-TW" sz="2400" dirty="0" smtClean="0"/>
              <a:t>image </a:t>
            </a:r>
            <a:r>
              <a:rPr lang="zh-TW" altLang="en-US" sz="2400" dirty="0" smtClean="0"/>
              <a:t>跟 </a:t>
            </a:r>
            <a:r>
              <a:rPr lang="en-US" altLang="zh-TW" sz="2400" dirty="0" smtClean="0"/>
              <a:t>label</a:t>
            </a:r>
            <a:r>
              <a:rPr lang="zh-TW" altLang="en-US" sz="2400" dirty="0" smtClean="0"/>
              <a:t> ，也就是上上禮拜學的標記。</a:t>
            </a:r>
            <a:endParaRPr lang="en-US" altLang="zh-TW" sz="2400" dirty="0" smtClean="0"/>
          </a:p>
          <a:p>
            <a:r>
              <a:rPr lang="zh-TW" altLang="en-US" sz="2400" dirty="0" smtClean="0"/>
              <a:t>將</a:t>
            </a:r>
            <a:r>
              <a:rPr lang="en-US" altLang="zh-TW" sz="2400" dirty="0" smtClean="0"/>
              <a:t>label</a:t>
            </a:r>
            <a:r>
              <a:rPr lang="zh-TW" altLang="en-US" sz="2400" dirty="0" smtClean="0"/>
              <a:t>儲存成</a:t>
            </a:r>
            <a:r>
              <a:rPr lang="en-US" altLang="zh-TW" sz="2400" dirty="0" smtClean="0"/>
              <a:t>Pascal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VOC</a:t>
            </a:r>
            <a:r>
              <a:rPr lang="zh-TW" altLang="en-US" sz="2400" dirty="0" smtClean="0"/>
              <a:t>格式之後再存儲的時候比較不會有問題</a:t>
            </a:r>
            <a:endParaRPr lang="en-US" altLang="zh-TW" sz="2400" dirty="0" smtClean="0"/>
          </a:p>
          <a:p>
            <a:r>
              <a:rPr lang="zh-TW" altLang="en-US" sz="2400" dirty="0" smtClean="0"/>
              <a:t>如果</a:t>
            </a:r>
            <a:r>
              <a:rPr lang="en-US" altLang="zh-TW" sz="2400" dirty="0" smtClean="0"/>
              <a:t>label</a:t>
            </a:r>
            <a:r>
              <a:rPr lang="zh-TW" altLang="en-US" sz="2400" dirty="0" smtClean="0"/>
              <a:t>還不熟悉得請參考之前的資料標記</a:t>
            </a:r>
            <a:r>
              <a:rPr lang="zh-TW" altLang="en-US" sz="2400" dirty="0"/>
              <a:t>講義</a:t>
            </a: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01" y="2681887"/>
            <a:ext cx="7590234" cy="40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7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Keras-yolov3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在做資料標記時，要特別掌握每個框的大小，不能差距過大，否則很容易誤判。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要注意再丟進去訓練之前一定要檢查每一張相片都要有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到，否則則會噴錯。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至於要標記多少張則是需要</a:t>
            </a:r>
            <a:r>
              <a:rPr lang="en-US" altLang="zh-TW" dirty="0" smtClean="0"/>
              <a:t>case</a:t>
            </a:r>
            <a:r>
              <a:rPr lang="zh-TW" altLang="en-US" dirty="0" smtClean="0"/>
              <a:t> </a:t>
            </a:r>
            <a:r>
              <a:rPr lang="en-US" altLang="zh-TW" dirty="0" smtClean="0"/>
              <a:t>by</a:t>
            </a:r>
            <a:r>
              <a:rPr lang="zh-TW" altLang="en-US" dirty="0" smtClean="0"/>
              <a:t> </a:t>
            </a:r>
            <a:r>
              <a:rPr lang="en-US" altLang="zh-TW" dirty="0" smtClean="0"/>
              <a:t>case</a:t>
            </a:r>
          </a:p>
          <a:p>
            <a:endParaRPr lang="en-US" altLang="zh-TW" dirty="0"/>
          </a:p>
          <a:p>
            <a:r>
              <a:rPr lang="zh-TW" altLang="en-US" dirty="0" smtClean="0"/>
              <a:t>在做訓練的時候，執行</a:t>
            </a:r>
            <a:r>
              <a:rPr lang="en-US" altLang="zh-TW" dirty="0" smtClean="0"/>
              <a:t>train</a:t>
            </a:r>
            <a:r>
              <a:rPr lang="zh-TW" altLang="en-US" dirty="0" smtClean="0"/>
              <a:t>的時候就不能執行其他程式了，會造成</a:t>
            </a:r>
            <a:r>
              <a:rPr lang="en-US" altLang="zh-TW" dirty="0" smtClean="0"/>
              <a:t>OOM(Out Of Memory)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23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</a:p>
          <a:p>
            <a:endParaRPr kumimoji="1" lang="en-US" altLang="zh-TW" dirty="0"/>
          </a:p>
          <a:p>
            <a:r>
              <a:rPr lang="zh-TW" altLang="en-US" dirty="0" smtClean="0"/>
              <a:t>實作</a:t>
            </a:r>
            <a:endParaRPr lang="en-US" altLang="zh-TW" dirty="0" smtClean="0"/>
          </a:p>
          <a:p>
            <a:endParaRPr kumimoji="1" lang="en-US" altLang="zh-TW" dirty="0" smtClean="0"/>
          </a:p>
          <a:p>
            <a:r>
              <a:rPr lang="zh-TW" altLang="en-US" dirty="0"/>
              <a:t>訓練自己的</a:t>
            </a:r>
            <a:r>
              <a:rPr lang="en-US" altLang="zh-TW" dirty="0"/>
              <a:t>model</a:t>
            </a:r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30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Keras-yolov3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常用需要更動的參數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20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630583" y="1912362"/>
          <a:ext cx="9914834" cy="3984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7417">
                  <a:extLst>
                    <a:ext uri="{9D8B030D-6E8A-4147-A177-3AD203B41FA5}">
                      <a16:colId xmlns:a16="http://schemas.microsoft.com/office/drawing/2014/main" xmlns="" val="2661540833"/>
                    </a:ext>
                  </a:extLst>
                </a:gridCol>
                <a:gridCol w="4957417">
                  <a:extLst>
                    <a:ext uri="{9D8B030D-6E8A-4147-A177-3AD203B41FA5}">
                      <a16:colId xmlns:a16="http://schemas.microsoft.com/office/drawing/2014/main" xmlns="" val="2875630006"/>
                    </a:ext>
                  </a:extLst>
                </a:gridCol>
              </a:tblGrid>
              <a:tr h="47781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Names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參數說明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15041267"/>
                  </a:ext>
                </a:extLst>
              </a:tr>
              <a:tr h="47781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labels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照片裡有</a:t>
                      </a:r>
                      <a:r>
                        <a:rPr lang="en-US" altLang="zh-TW" dirty="0" smtClean="0"/>
                        <a:t>label</a:t>
                      </a:r>
                      <a:r>
                        <a:rPr lang="zh-TW" altLang="en-US" dirty="0" smtClean="0"/>
                        <a:t>到的名子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10473250"/>
                  </a:ext>
                </a:extLst>
              </a:tr>
              <a:tr h="47781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anchors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錨點，可用預設或</a:t>
                      </a:r>
                      <a:r>
                        <a:rPr lang="en-US" altLang="zh-TW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gen_anchor.py</a:t>
                      </a:r>
                      <a:endParaRPr lang="zh-TW" altLang="en-US" sz="18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6233578"/>
                  </a:ext>
                </a:extLst>
              </a:tr>
              <a:tr h="47781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train_image_folder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存放訓練資料照片的路徑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9151329"/>
                  </a:ext>
                </a:extLst>
              </a:tr>
              <a:tr h="47781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train_annot_folder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存放訓練資料</a:t>
                      </a:r>
                      <a:r>
                        <a:rPr lang="en-US" altLang="zh-TW" dirty="0" smtClean="0"/>
                        <a:t>labels</a:t>
                      </a:r>
                      <a:r>
                        <a:rPr lang="zh-TW" altLang="en-US" dirty="0" smtClean="0"/>
                        <a:t>的路徑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53810794"/>
                  </a:ext>
                </a:extLst>
              </a:tr>
              <a:tr h="47781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cache_name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pickle </a:t>
                      </a:r>
                      <a:r>
                        <a:rPr lang="zh-TW" altLang="en-US" dirty="0" smtClean="0"/>
                        <a:t>檔，會儲存訓練的紀錄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資料更動後需要刪除，否則則會讀取前一次的訓練資料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06479855"/>
                  </a:ext>
                </a:extLst>
              </a:tr>
              <a:tr h="47781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saved_weights_name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你所要存放的權重名稱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1188298"/>
                  </a:ext>
                </a:extLst>
              </a:tr>
              <a:tr h="47781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nb_epochs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訓練的圈數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05835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9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Keras-yolov3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837" y="1341027"/>
            <a:ext cx="10971963" cy="5120401"/>
          </a:xfrm>
        </p:spPr>
        <p:txBody>
          <a:bodyPr/>
          <a:lstStyle/>
          <a:p>
            <a:r>
              <a:rPr lang="zh-TW" altLang="en-US" dirty="0" smtClean="0"/>
              <a:t>再準備好資料之後可新增一資料夾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ex:person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，然後打開</a:t>
            </a:r>
            <a:r>
              <a:rPr lang="en-US" altLang="zh-TW" dirty="0" err="1" smtClean="0"/>
              <a:t>config.json</a:t>
            </a:r>
            <a:r>
              <a:rPr lang="zh-TW" altLang="en-US" dirty="0" smtClean="0"/>
              <a:t>去修改你要讀取的資料。</a:t>
            </a:r>
            <a:endParaRPr lang="en-US" altLang="zh-TW" dirty="0" smtClean="0"/>
          </a:p>
          <a:p>
            <a:r>
              <a:rPr lang="zh-TW" altLang="en-US" dirty="0" smtClean="0"/>
              <a:t>容易</a:t>
            </a:r>
            <a:r>
              <a:rPr lang="en-US" altLang="zh-TW" dirty="0" smtClean="0"/>
              <a:t>OOM</a:t>
            </a:r>
            <a:r>
              <a:rPr lang="zh-TW" altLang="en-US" dirty="0" smtClean="0"/>
              <a:t>的話可將</a:t>
            </a:r>
            <a:r>
              <a:rPr lang="en-US" altLang="zh-TW" dirty="0" smtClean="0"/>
              <a:t>batch size</a:t>
            </a:r>
            <a:r>
              <a:rPr lang="zh-TW" altLang="en-US" dirty="0" smtClean="0"/>
              <a:t>調小</a:t>
            </a:r>
            <a:endParaRPr lang="en-US" altLang="zh-TW" dirty="0" smtClean="0"/>
          </a:p>
          <a:p>
            <a:r>
              <a:rPr lang="zh-TW" altLang="en-US" dirty="0" smtClean="0"/>
              <a:t>如果有複數</a:t>
            </a:r>
            <a:r>
              <a:rPr lang="en-US" altLang="zh-TW" dirty="0" smtClean="0"/>
              <a:t>Labels</a:t>
            </a:r>
            <a:r>
              <a:rPr lang="zh-TW" altLang="en-US" dirty="0" smtClean="0"/>
              <a:t>可用</a:t>
            </a:r>
            <a:r>
              <a:rPr lang="en-US" altLang="zh-TW" dirty="0" smtClean="0"/>
              <a:t>,</a:t>
            </a:r>
            <a:r>
              <a:rPr lang="zh-TW" altLang="en-US" dirty="0" smtClean="0"/>
              <a:t>隔開</a:t>
            </a:r>
            <a:r>
              <a:rPr lang="en-US" altLang="zh-TW" dirty="0" smtClean="0"/>
              <a:t>(ex:[</a:t>
            </a:r>
            <a:r>
              <a:rPr lang="en-US" altLang="zh-TW" dirty="0"/>
              <a:t>"</a:t>
            </a:r>
            <a:r>
              <a:rPr lang="en-US" altLang="zh-TW" dirty="0" smtClean="0"/>
              <a:t>person_1”, ”apple”])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55" y="3527657"/>
            <a:ext cx="5404316" cy="29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5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Python</a:t>
            </a:r>
            <a:r>
              <a:rPr kumimoji="1" lang="zh-TW" altLang="en-US" dirty="0" smtClean="0"/>
              <a:t>檔執行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12F79-1379-4F2F-BBFB-A77A04B2432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05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Keras-yolov3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如果不知自己的</a:t>
            </a:r>
            <a:r>
              <a:rPr lang="en-US" altLang="zh-TW" dirty="0" smtClean="0"/>
              <a:t>anchors</a:t>
            </a:r>
            <a:r>
              <a:rPr lang="zh-TW" altLang="en-US" dirty="0" smtClean="0"/>
              <a:t>要設多少可使用</a:t>
            </a:r>
            <a:r>
              <a:rPr lang="en-US" altLang="zh-TW" dirty="0" smtClean="0"/>
              <a:t>(</a:t>
            </a:r>
            <a:r>
              <a:rPr lang="zh-TW" altLang="en-US" dirty="0" smtClean="0"/>
              <a:t>也可用預設即可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pyhton3 gen_anchors.py –c </a:t>
            </a:r>
            <a:r>
              <a:rPr lang="en-US" altLang="zh-TW" dirty="0" err="1" smtClean="0"/>
              <a:t>config.json</a:t>
            </a:r>
            <a:r>
              <a:rPr lang="en-US" altLang="zh-TW" dirty="0" smtClean="0"/>
              <a:t> </a:t>
            </a:r>
            <a:r>
              <a:rPr lang="zh-TW" altLang="en-US" dirty="0" smtClean="0"/>
              <a:t>獲取推薦值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36" y="2617632"/>
            <a:ext cx="8194398" cy="37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Keras-yolov3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將以上參數設定完畢後便可開始訓練</a:t>
            </a:r>
            <a:endParaRPr lang="en-US" altLang="zh-TW" dirty="0" smtClean="0"/>
          </a:p>
          <a:p>
            <a:r>
              <a:rPr lang="en-US" altLang="zh-TW" dirty="0"/>
              <a:t>p</a:t>
            </a:r>
            <a:r>
              <a:rPr lang="en-US" altLang="zh-TW" dirty="0" smtClean="0"/>
              <a:t>yhton3 train.py –c </a:t>
            </a:r>
            <a:r>
              <a:rPr lang="en-US" altLang="zh-TW" dirty="0" err="1" smtClean="0"/>
              <a:t>config.json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95" y="2960056"/>
            <a:ext cx="10884205" cy="323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3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Keras-yolov3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837" y="1371600"/>
            <a:ext cx="10318821" cy="1801490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Train </a:t>
            </a:r>
            <a:r>
              <a:rPr lang="zh-TW" altLang="en-US" dirty="0" smtClean="0"/>
              <a:t>完之後會跑出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pkl</a:t>
            </a:r>
            <a:r>
              <a:rPr lang="zh-TW" altLang="en-US" dirty="0" smtClean="0"/>
              <a:t>以及</a:t>
            </a:r>
            <a:r>
              <a:rPr lang="en-US" altLang="zh-TW" dirty="0" smtClean="0"/>
              <a:t>.h5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r>
              <a:rPr lang="zh-TW" altLang="en-US" dirty="0" smtClean="0"/>
              <a:t>這時候可用</a:t>
            </a:r>
            <a:r>
              <a:rPr lang="en-US" altLang="zh-TW" dirty="0" smtClean="0"/>
              <a:t>python3 predict.py –c </a:t>
            </a:r>
            <a:r>
              <a:rPr lang="en-US" altLang="zh-TW" dirty="0" err="1" smtClean="0"/>
              <a:t>config.json</a:t>
            </a:r>
            <a:r>
              <a:rPr lang="en-US" altLang="zh-TW" dirty="0" smtClean="0"/>
              <a:t> –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(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>)</a:t>
            </a:r>
            <a:r>
              <a:rPr lang="zh-TW" altLang="en-US" dirty="0" smtClean="0"/>
              <a:t>來查看預測</a:t>
            </a:r>
            <a:endParaRPr lang="en-US" altLang="zh-TW" dirty="0" smtClean="0"/>
          </a:p>
          <a:p>
            <a:r>
              <a:rPr lang="zh-TW" altLang="en-US" dirty="0" smtClean="0"/>
              <a:t>檔案預設存放在</a:t>
            </a:r>
            <a:r>
              <a:rPr lang="en-US" altLang="zh-TW" dirty="0" smtClean="0"/>
              <a:t>output</a:t>
            </a:r>
            <a:r>
              <a:rPr lang="zh-TW" altLang="en-US" dirty="0" smtClean="0"/>
              <a:t>資料夾內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2" y="3173089"/>
            <a:ext cx="11229979" cy="31120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3821" y="3078751"/>
            <a:ext cx="7500661" cy="296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 w="7620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42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Jupyter notebook 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12F79-1379-4F2F-BBFB-A77A04B2432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80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Train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 smtClean="0"/>
              <a:t>改動需要用到的參數</a:t>
            </a:r>
            <a:r>
              <a:rPr kumimoji="1" lang="en-US" altLang="zh-TW" sz="2400" dirty="0"/>
              <a:t>, </a:t>
            </a:r>
            <a:r>
              <a:rPr kumimoji="1" lang="en-US" altLang="zh-TW" sz="2400" dirty="0" err="1" smtClean="0"/>
              <a:t>train_annot_folder</a:t>
            </a:r>
            <a:r>
              <a:rPr kumimoji="1" lang="en-US" altLang="zh-TW" sz="2400" dirty="0"/>
              <a:t>, </a:t>
            </a:r>
            <a:r>
              <a:rPr kumimoji="1" lang="en-US" altLang="zh-TW" sz="2400" dirty="0" err="1"/>
              <a:t>train_image_folder</a:t>
            </a:r>
            <a:r>
              <a:rPr kumimoji="1" lang="en-US" altLang="zh-TW" sz="2400" dirty="0"/>
              <a:t>, labels, </a:t>
            </a:r>
            <a:r>
              <a:rPr kumimoji="1" lang="en-US" altLang="zh-TW" sz="2400" dirty="0" err="1"/>
              <a:t>saved_weights_name</a:t>
            </a:r>
            <a:r>
              <a:rPr kumimoji="1" lang="en-US" altLang="zh-TW" sz="2400" dirty="0"/>
              <a:t>, </a:t>
            </a:r>
            <a:r>
              <a:rPr kumimoji="1" lang="en-US" altLang="zh-TW" sz="2400" dirty="0" err="1" smtClean="0"/>
              <a:t>nb_epochs</a:t>
            </a:r>
            <a:r>
              <a:rPr kumimoji="1" lang="zh-TW" altLang="en-US" sz="2400" dirty="0" smtClean="0"/>
              <a:t> 等</a:t>
            </a:r>
            <a:endParaRPr kumimoji="1" lang="en-US" altLang="zh-TW" sz="2400" dirty="0" smtClean="0"/>
          </a:p>
          <a:p>
            <a:r>
              <a:rPr kumimoji="1" lang="zh-TW" altLang="en-US" sz="2400" dirty="0" smtClean="0"/>
              <a:t>如果有複數</a:t>
            </a:r>
            <a:r>
              <a:rPr kumimoji="1" lang="en-US" altLang="zh-TW" sz="2400" dirty="0" smtClean="0"/>
              <a:t>labels</a:t>
            </a:r>
            <a:r>
              <a:rPr kumimoji="1" lang="zh-TW" altLang="en-US" sz="2400" dirty="0" smtClean="0"/>
              <a:t>的時候，</a:t>
            </a:r>
            <a:r>
              <a:rPr kumimoji="1" lang="en-US" altLang="zh-TW" sz="2400" dirty="0" smtClean="0"/>
              <a:t>Seen labels </a:t>
            </a:r>
            <a:r>
              <a:rPr kumimoji="1" lang="zh-TW" altLang="en-US" sz="2400" dirty="0" smtClean="0"/>
              <a:t>與</a:t>
            </a:r>
            <a:r>
              <a:rPr kumimoji="1" lang="en-US" altLang="zh-TW" sz="2400" dirty="0" smtClean="0"/>
              <a:t>Given labels</a:t>
            </a:r>
            <a:r>
              <a:rPr kumimoji="1" lang="zh-TW" altLang="en-US" sz="2400" dirty="0" smtClean="0"/>
              <a:t>需要對齊，否則</a:t>
            </a:r>
            <a:r>
              <a:rPr kumimoji="1" lang="en-US" altLang="zh-TW" sz="2400" dirty="0" smtClean="0"/>
              <a:t>output</a:t>
            </a:r>
            <a:r>
              <a:rPr kumimoji="1" lang="zh-TW" altLang="en-US" sz="2400" dirty="0" smtClean="0"/>
              <a:t>的</a:t>
            </a:r>
            <a:r>
              <a:rPr kumimoji="1" lang="en-US" altLang="zh-TW" sz="2400" dirty="0" smtClean="0"/>
              <a:t>labels</a:t>
            </a:r>
            <a:r>
              <a:rPr kumimoji="1" lang="zh-TW" altLang="en-US" sz="2400" dirty="0" smtClean="0"/>
              <a:t>會出錯</a:t>
            </a:r>
            <a:endParaRPr kumimoji="1" lang="en-US" altLang="zh-TW" sz="2400" dirty="0" smtClean="0"/>
          </a:p>
          <a:p>
            <a:r>
              <a:rPr kumimoji="1" lang="zh-TW" altLang="en-US" sz="2400" dirty="0" smtClean="0"/>
              <a:t>當有出現</a:t>
            </a:r>
            <a:r>
              <a:rPr kumimoji="1" lang="en-US" altLang="zh-TW" sz="2400" dirty="0" smtClean="0"/>
              <a:t>Epochs</a:t>
            </a:r>
            <a:r>
              <a:rPr kumimoji="1" lang="zh-TW" altLang="en-US" sz="2400" dirty="0" smtClean="0"/>
              <a:t>的訓練時代表已開始訓練</a:t>
            </a:r>
            <a:endParaRPr kumimoji="1"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42" y="3409260"/>
            <a:ext cx="6892472" cy="331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4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Predict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訓練結束後可執行</a:t>
            </a:r>
            <a:r>
              <a:rPr kumimoji="1" lang="en-US" altLang="zh-TW" dirty="0" err="1" smtClean="0"/>
              <a:t>Predict.ipynb</a:t>
            </a:r>
            <a:r>
              <a:rPr kumimoji="1" lang="zh-TW" altLang="en-US" dirty="0" smtClean="0"/>
              <a:t>，並更改</a:t>
            </a:r>
            <a:r>
              <a:rPr kumimoji="1" lang="en-US" altLang="zh-TW" dirty="0" err="1" smtClean="0"/>
              <a:t>input_path,labels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與</a:t>
            </a:r>
            <a:r>
              <a:rPr kumimoji="1" lang="en-US" altLang="zh-TW" dirty="0" err="1" smtClean="0"/>
              <a:t>load_model</a:t>
            </a:r>
            <a:r>
              <a:rPr kumimoji="1" lang="zh-TW" altLang="en-US" dirty="0" smtClean="0"/>
              <a:t>裡的名字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在</a:t>
            </a:r>
            <a:r>
              <a:rPr kumimoji="1" lang="en-US" altLang="zh-TW" dirty="0" err="1" smtClean="0"/>
              <a:t>input_path</a:t>
            </a:r>
            <a:r>
              <a:rPr kumimoji="1" lang="zh-TW" altLang="en-US" dirty="0" smtClean="0"/>
              <a:t>中可放入</a:t>
            </a:r>
            <a:r>
              <a:rPr kumimoji="1" lang="en-US" altLang="zh-TW" dirty="0" smtClean="0"/>
              <a:t>.mp4</a:t>
            </a:r>
            <a:r>
              <a:rPr kumimoji="1" lang="zh-TW" altLang="en-US" dirty="0" smtClean="0"/>
              <a:t>或圖片檔皆可</a:t>
            </a:r>
            <a:r>
              <a:rPr kumimoji="1" lang="en-US" altLang="zh-TW" dirty="0" smtClean="0"/>
              <a:t>predict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Predict</a:t>
            </a:r>
            <a:r>
              <a:rPr kumimoji="1" lang="zh-TW" altLang="en-US" dirty="0" smtClean="0"/>
              <a:t>完的結果可在</a:t>
            </a:r>
            <a:r>
              <a:rPr kumimoji="1" lang="en-US" altLang="zh-TW" dirty="0" smtClean="0"/>
              <a:t>output</a:t>
            </a:r>
            <a:r>
              <a:rPr kumimoji="1" lang="zh-TW" altLang="en-US" dirty="0" smtClean="0"/>
              <a:t>資料夾裡查看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9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Keras-yolov3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察看結果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64" y="1955671"/>
            <a:ext cx="9291717" cy="472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檔案連結</a:t>
            </a:r>
            <a:r>
              <a:rPr lang="en-US" altLang="zh-TW" dirty="0" smtClean="0"/>
              <a:t>-</a:t>
            </a:r>
            <a:r>
              <a:rPr lang="zh-TW" altLang="en-US" dirty="0" smtClean="0"/>
              <a:t>請先下載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drive.google.com/file/d/1gViUGFXEVYmyQm6s5aiWp7VVhNGzl4tQ/view?usp=sharing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171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實作參考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Yolo</a:t>
            </a:r>
            <a:r>
              <a:rPr kumimoji="1" lang="zh-TW" altLang="en-US" dirty="0"/>
              <a:t>實作</a:t>
            </a:r>
            <a:r>
              <a:rPr kumimoji="1" lang="zh-TW" altLang="en-US" dirty="0" smtClean="0"/>
              <a:t>影片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www.youtube.com/watch?v=DhkuUVzK2Vw&amp;t=4s</a:t>
            </a:r>
            <a:endParaRPr lang="en-US" altLang="zh-TW" dirty="0" smtClean="0"/>
          </a:p>
          <a:p>
            <a:endParaRPr kumimoji="1" lang="en-US" altLang="zh-TW" dirty="0" smtClean="0"/>
          </a:p>
          <a:p>
            <a:r>
              <a:rPr lang="zh-TW" altLang="en-US" b="1" dirty="0"/>
              <a:t>看</a:t>
            </a:r>
            <a:r>
              <a:rPr lang="en-US" altLang="zh-TW" b="1" dirty="0"/>
              <a:t>Yolo3</a:t>
            </a:r>
            <a:r>
              <a:rPr lang="zh-TW" altLang="en-US" b="1" dirty="0"/>
              <a:t>代碼的筆記（寫得也就自己能到懂</a:t>
            </a:r>
            <a:r>
              <a:rPr lang="zh-TW" altLang="en-US" b="1" dirty="0" smtClean="0"/>
              <a:t>）</a:t>
            </a:r>
            <a:endParaRPr kumimoji="1" lang="en-US" altLang="zh-TW" dirty="0"/>
          </a:p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www.twblogs.net/a/5bf34200bd9eee040518bf66</a:t>
            </a:r>
            <a:endParaRPr lang="en-US" altLang="zh-TW" dirty="0" smtClean="0"/>
          </a:p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08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837" y="1371599"/>
            <a:ext cx="11115398" cy="2286001"/>
          </a:xfrm>
        </p:spPr>
        <p:txBody>
          <a:bodyPr/>
          <a:lstStyle/>
          <a:p>
            <a:r>
              <a:rPr kumimoji="1" lang="en-US" altLang="zh-TW" dirty="0" smtClean="0"/>
              <a:t>YOLO</a:t>
            </a:r>
            <a:r>
              <a:rPr kumimoji="1" lang="zh-TW" altLang="en-US" dirty="0" smtClean="0"/>
              <a:t>全名</a:t>
            </a:r>
            <a:r>
              <a:rPr kumimoji="1" lang="en-US" altLang="zh-TW" dirty="0" smtClean="0"/>
              <a:t> - </a:t>
            </a:r>
            <a:r>
              <a:rPr lang="en-US" altLang="zh-TW" dirty="0"/>
              <a:t>You only look </a:t>
            </a:r>
            <a:r>
              <a:rPr lang="en-US" altLang="zh-TW" dirty="0" smtClean="0"/>
              <a:t>once</a:t>
            </a:r>
            <a:r>
              <a:rPr lang="zh-TW" altLang="en-US" dirty="0" smtClean="0"/>
              <a:t>，顧名思義就是只要學習過一一次即可，代表學習的速度很快。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>YOLO</a:t>
            </a:r>
            <a:r>
              <a:rPr lang="zh-TW" altLang="en-US" dirty="0"/>
              <a:t>是</a:t>
            </a:r>
            <a:r>
              <a:rPr lang="en-US" altLang="zh-TW" dirty="0"/>
              <a:t>one stage</a:t>
            </a:r>
            <a:r>
              <a:rPr lang="zh-TW" altLang="en-US" dirty="0"/>
              <a:t>的物件偵測方法，也就是只需要對圖片作一次 </a:t>
            </a:r>
            <a:r>
              <a:rPr lang="en-US" altLang="zh-TW" dirty="0"/>
              <a:t>CNN</a:t>
            </a:r>
            <a:r>
              <a:rPr lang="zh-TW" altLang="en-US" dirty="0"/>
              <a:t>架構便能夠判斷圖形內的物體位置與</a:t>
            </a:r>
            <a:r>
              <a:rPr lang="zh-TW" altLang="en-US" dirty="0" smtClean="0"/>
              <a:t>類別。</a:t>
            </a:r>
            <a:endParaRPr lang="en-US" altLang="zh-TW" dirty="0" smtClean="0"/>
          </a:p>
          <a:p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26" y="3807267"/>
            <a:ext cx="7362289" cy="29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現今兩種</a:t>
            </a:r>
            <a:r>
              <a:rPr lang="en-US" altLang="zh-TW" dirty="0"/>
              <a:t>Object detection</a:t>
            </a:r>
            <a:r>
              <a:rPr lang="zh-TW" altLang="en-US" dirty="0"/>
              <a:t>方法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1926" y="2243762"/>
            <a:ext cx="10421874" cy="301301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80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現今兩種</a:t>
            </a:r>
            <a:r>
              <a:rPr lang="en-US" altLang="zh-TW" dirty="0" smtClean="0"/>
              <a:t>Object detection</a:t>
            </a:r>
            <a:r>
              <a:rPr lang="zh-TW" altLang="en-US" dirty="0" smtClean="0"/>
              <a:t>方法</a:t>
            </a:r>
            <a:endParaRPr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2149" y="1650984"/>
            <a:ext cx="8187809" cy="520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9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Yolo</a:t>
            </a:r>
            <a:r>
              <a:rPr kumimoji="1" lang="zh-TW" altLang="en-US" dirty="0" smtClean="0"/>
              <a:t>發展</a:t>
            </a:r>
            <a:r>
              <a:rPr kumimoji="1" lang="en-US" altLang="zh-TW" dirty="0" smtClean="0"/>
              <a:t>- </a:t>
            </a:r>
            <a:r>
              <a:rPr lang="en-US" altLang="zh-TW" dirty="0" smtClean="0"/>
              <a:t>YoloV1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從 </a:t>
            </a:r>
            <a:r>
              <a:rPr lang="en-US" altLang="zh-TW" dirty="0"/>
              <a:t>RCNN</a:t>
            </a:r>
            <a:r>
              <a:rPr lang="zh-TW" altLang="en-US" dirty="0"/>
              <a:t>、</a:t>
            </a:r>
            <a:r>
              <a:rPr lang="en-US" altLang="zh-TW" dirty="0"/>
              <a:t>fast RCNN</a:t>
            </a:r>
            <a:r>
              <a:rPr lang="zh-TW" altLang="en-US" dirty="0"/>
              <a:t>、</a:t>
            </a:r>
            <a:r>
              <a:rPr lang="en-US" altLang="zh-TW" dirty="0"/>
              <a:t>faster RCNN</a:t>
            </a:r>
            <a:r>
              <a:rPr lang="zh-TW" altLang="en-US" dirty="0"/>
              <a:t>、</a:t>
            </a:r>
            <a:r>
              <a:rPr lang="en-US" altLang="zh-TW" dirty="0"/>
              <a:t>Yolo </a:t>
            </a:r>
            <a:r>
              <a:rPr lang="zh-TW" altLang="en-US" dirty="0"/>
              <a:t>的思路一路發展上來，</a:t>
            </a:r>
            <a:r>
              <a:rPr lang="en-US" altLang="zh-TW" dirty="0"/>
              <a:t>Yolo </a:t>
            </a:r>
            <a:r>
              <a:rPr lang="zh-TW" altLang="en-US" dirty="0"/>
              <a:t>最大的特色是直接 </a:t>
            </a:r>
            <a:r>
              <a:rPr lang="en-US" altLang="zh-TW" dirty="0"/>
              <a:t>end-to-end </a:t>
            </a:r>
            <a:r>
              <a:rPr lang="zh-TW" altLang="en-US" dirty="0"/>
              <a:t>做物件偵測，利用整張圖片作為神經網路的輸入，直接預測 </a:t>
            </a:r>
            <a:r>
              <a:rPr lang="en-US" altLang="zh-TW" dirty="0"/>
              <a:t>bounding box </a:t>
            </a:r>
            <a:r>
              <a:rPr lang="zh-TW" altLang="en-US" dirty="0"/>
              <a:t>坐標位置、</a:t>
            </a:r>
            <a:r>
              <a:rPr lang="en-US" altLang="zh-TW" dirty="0"/>
              <a:t>bounding box </a:t>
            </a:r>
            <a:r>
              <a:rPr lang="zh-TW" altLang="en-US" dirty="0"/>
              <a:t>含物體的 </a:t>
            </a:r>
            <a:r>
              <a:rPr lang="en-US" altLang="zh-TW" dirty="0"/>
              <a:t>confidence </a:t>
            </a:r>
            <a:r>
              <a:rPr lang="zh-TW" altLang="en-US" dirty="0"/>
              <a:t>和物體所屬的類別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smtClean="0"/>
              <a:t>2. YoloV1 </a:t>
            </a:r>
            <a:r>
              <a:rPr lang="zh-TW" altLang="en-US" dirty="0"/>
              <a:t>計算快速，能夠達到 </a:t>
            </a:r>
            <a:r>
              <a:rPr lang="en-US" altLang="zh-TW" dirty="0"/>
              <a:t>real-time </a:t>
            </a:r>
            <a:r>
              <a:rPr lang="zh-TW" altLang="en-US" dirty="0"/>
              <a:t>速度需求，缺點是對位置的預測不夠精確，且小物體預測效果較差。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1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Yolo</a:t>
            </a:r>
            <a:r>
              <a:rPr lang="zh-TW" altLang="en-US" smtClean="0"/>
              <a:t>發展</a:t>
            </a:r>
            <a:r>
              <a:rPr lang="en-US" altLang="zh-TW" smtClean="0"/>
              <a:t> - YoloV2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 YoloV2 </a:t>
            </a:r>
            <a:r>
              <a:rPr lang="zh-TW" altLang="en-US" dirty="0" smtClean="0"/>
              <a:t>針對 </a:t>
            </a:r>
            <a:r>
              <a:rPr lang="en-US" altLang="zh-TW" dirty="0" smtClean="0"/>
              <a:t>YoloV1 </a:t>
            </a:r>
            <a:r>
              <a:rPr lang="zh-TW" altLang="en-US" dirty="0" smtClean="0"/>
              <a:t>的缺點做了一些改進：</a:t>
            </a:r>
            <a:endParaRPr lang="en-US" altLang="zh-TW" dirty="0" smtClean="0"/>
          </a:p>
          <a:p>
            <a:r>
              <a:rPr lang="en-US" altLang="zh-TW" dirty="0" smtClean="0"/>
              <a:t>2. </a:t>
            </a:r>
            <a:r>
              <a:rPr lang="zh-TW" altLang="en-US" dirty="0" smtClean="0"/>
              <a:t>引入 </a:t>
            </a:r>
            <a:r>
              <a:rPr lang="en-US" altLang="zh-TW" dirty="0" smtClean="0"/>
              <a:t>Faster RCNN </a:t>
            </a:r>
            <a:r>
              <a:rPr lang="zh-TW" altLang="en-US" dirty="0" smtClean="0"/>
              <a:t>中的 </a:t>
            </a:r>
            <a:r>
              <a:rPr lang="en-US" altLang="zh-TW" dirty="0" smtClean="0"/>
              <a:t>anchor box</a:t>
            </a:r>
            <a:r>
              <a:rPr lang="zh-TW" altLang="en-US" dirty="0" smtClean="0"/>
              <a:t>，不再直接 </a:t>
            </a:r>
            <a:r>
              <a:rPr lang="en-US" altLang="zh-TW" dirty="0" smtClean="0"/>
              <a:t>mapping bounding box </a:t>
            </a:r>
            <a:r>
              <a:rPr lang="zh-TW" altLang="en-US" dirty="0" smtClean="0"/>
              <a:t>的座標，而是預測相對於 </a:t>
            </a:r>
            <a:r>
              <a:rPr lang="en-US" altLang="zh-TW" dirty="0" smtClean="0"/>
              <a:t>anchor box </a:t>
            </a:r>
            <a:r>
              <a:rPr lang="zh-TW" altLang="en-US" dirty="0" smtClean="0"/>
              <a:t>的參數，並使用 </a:t>
            </a:r>
            <a:r>
              <a:rPr lang="en-US" altLang="zh-TW" dirty="0" smtClean="0"/>
              <a:t>K-Means </a:t>
            </a:r>
            <a:r>
              <a:rPr lang="zh-TW" altLang="en-US" dirty="0" smtClean="0"/>
              <a:t>求 </a:t>
            </a:r>
            <a:r>
              <a:rPr lang="en-US" altLang="zh-TW" dirty="0" smtClean="0"/>
              <a:t>anchor box </a:t>
            </a:r>
            <a:r>
              <a:rPr lang="zh-TW" altLang="en-US" dirty="0" smtClean="0"/>
              <a:t>比例。</a:t>
            </a:r>
            <a:endParaRPr lang="en-US" altLang="zh-TW" dirty="0" smtClean="0"/>
          </a:p>
          <a:p>
            <a:r>
              <a:rPr lang="en-US" altLang="zh-TW" dirty="0" smtClean="0"/>
              <a:t>3. </a:t>
            </a:r>
            <a:r>
              <a:rPr lang="zh-TW" altLang="en-US" dirty="0" smtClean="0"/>
              <a:t>去掉 </a:t>
            </a:r>
            <a:r>
              <a:rPr lang="en-US" altLang="zh-TW" dirty="0" smtClean="0"/>
              <a:t>fully connected layer</a:t>
            </a:r>
            <a:r>
              <a:rPr lang="zh-TW" altLang="en-US" dirty="0" smtClean="0"/>
              <a:t>，改成全部皆為 </a:t>
            </a:r>
            <a:r>
              <a:rPr lang="en-US" altLang="zh-TW" dirty="0" smtClean="0"/>
              <a:t>conv layer</a:t>
            </a:r>
            <a:r>
              <a:rPr lang="zh-TW" altLang="en-US" dirty="0" smtClean="0"/>
              <a:t>。</a:t>
            </a:r>
          </a:p>
          <a:p>
            <a:r>
              <a:rPr lang="en-US" altLang="zh-TW" dirty="0" smtClean="0"/>
              <a:t>4. </a:t>
            </a:r>
            <a:r>
              <a:rPr lang="zh-TW" altLang="en-US" dirty="0" smtClean="0"/>
              <a:t>每層加上 </a:t>
            </a:r>
            <a:r>
              <a:rPr lang="en-US" altLang="zh-TW" dirty="0" smtClean="0"/>
              <a:t>batch normalization</a:t>
            </a:r>
            <a:r>
              <a:rPr lang="zh-TW" altLang="en-US" dirty="0" smtClean="0"/>
              <a:t>，去掉 </a:t>
            </a:r>
            <a:r>
              <a:rPr lang="en-US" altLang="zh-TW" dirty="0" smtClean="0"/>
              <a:t>dropout</a:t>
            </a:r>
            <a:r>
              <a:rPr lang="zh-TW" altLang="en-US" dirty="0" smtClean="0"/>
              <a:t>。</a:t>
            </a:r>
          </a:p>
          <a:p>
            <a:r>
              <a:rPr lang="en-US" altLang="zh-TW" dirty="0" smtClean="0"/>
              <a:t>5. </a:t>
            </a:r>
            <a:r>
              <a:rPr lang="zh-TW" altLang="en-US" dirty="0" smtClean="0"/>
              <a:t>增加解析度：增加 </a:t>
            </a:r>
            <a:r>
              <a:rPr lang="en-US" altLang="zh-TW" dirty="0" smtClean="0"/>
              <a:t>ImageNet pre-train </a:t>
            </a:r>
            <a:r>
              <a:rPr lang="zh-TW" altLang="en-US" dirty="0" smtClean="0"/>
              <a:t>的解析度，從 </a:t>
            </a:r>
            <a:r>
              <a:rPr lang="en-US" altLang="zh-TW" dirty="0" smtClean="0"/>
              <a:t>224×224 </a:t>
            </a:r>
            <a:r>
              <a:rPr lang="zh-TW" altLang="en-US" dirty="0" smtClean="0"/>
              <a:t>提升至 </a:t>
            </a:r>
            <a:r>
              <a:rPr lang="en-US" altLang="zh-TW" dirty="0" smtClean="0"/>
              <a:t>448×448</a:t>
            </a:r>
            <a:r>
              <a:rPr lang="zh-TW" altLang="en-US" dirty="0" smtClean="0"/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92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YoloV3-</a:t>
            </a:r>
            <a:r>
              <a:rPr lang="zh-TW" altLang="en-US" dirty="0" smtClean="0"/>
              <a:t>邊界</a:t>
            </a:r>
            <a:r>
              <a:rPr lang="zh-TW" altLang="en-US" dirty="0"/>
              <a:t>框</a:t>
            </a:r>
            <a:r>
              <a:rPr lang="zh-TW" altLang="en-US" dirty="0" smtClean="0"/>
              <a:t>預測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邊界框</a:t>
            </a:r>
            <a:r>
              <a:rPr lang="zh-TW" altLang="en-US" dirty="0" smtClean="0"/>
              <a:t>預測 </a:t>
            </a:r>
            <a:r>
              <a:rPr lang="en-US" altLang="zh-TW" dirty="0" smtClean="0"/>
              <a:t>- YOLOv3</a:t>
            </a:r>
            <a:r>
              <a:rPr lang="zh-TW" altLang="en-US" dirty="0"/>
              <a:t>在邊界框的預測上，改成以</a:t>
            </a:r>
            <a:r>
              <a:rPr lang="en-US" altLang="zh-TW" dirty="0"/>
              <a:t>logistic regression</a:t>
            </a:r>
            <a:r>
              <a:rPr lang="zh-TW" altLang="en-US" dirty="0"/>
              <a:t>來預測邊界框包含物體的分數</a:t>
            </a:r>
            <a:r>
              <a:rPr lang="zh-TW" altLang="en-US" dirty="0" smtClean="0"/>
              <a:t>。</a:t>
            </a:r>
            <a:r>
              <a:rPr lang="en-US" altLang="zh-TW" dirty="0" smtClean="0"/>
              <a:t>YOLOv3</a:t>
            </a:r>
            <a:r>
              <a:rPr lang="zh-TW" altLang="en-US" dirty="0"/>
              <a:t>只把與</a:t>
            </a:r>
            <a:r>
              <a:rPr lang="en-US" altLang="zh-TW" dirty="0"/>
              <a:t>ground-truth</a:t>
            </a:r>
            <a:r>
              <a:rPr lang="zh-TW" altLang="en-US" dirty="0"/>
              <a:t>重疊率最高的那個邊界框認作滿分</a:t>
            </a:r>
            <a:r>
              <a:rPr lang="en-US" altLang="zh-TW" dirty="0"/>
              <a:t>1</a:t>
            </a:r>
            <a:r>
              <a:rPr lang="zh-TW" altLang="en-US" dirty="0"/>
              <a:t>，不是被認作最好的那些邊界框，就不會對分類或是邊界框座標的損失有做貢獻。</a:t>
            </a:r>
          </a:p>
          <a:p>
            <a:endParaRPr lang="en-US" altLang="zh-TW" dirty="0" smtClean="0"/>
          </a:p>
          <a:p>
            <a:r>
              <a:rPr lang="zh-TW" altLang="en-US" dirty="0"/>
              <a:t>分類</a:t>
            </a:r>
            <a:r>
              <a:rPr lang="zh-TW" altLang="en-US" dirty="0" smtClean="0"/>
              <a:t>預測 </a:t>
            </a:r>
            <a:r>
              <a:rPr lang="en-US" altLang="zh-TW" dirty="0" smtClean="0"/>
              <a:t>- YOLOv3</a:t>
            </a:r>
            <a:r>
              <a:rPr lang="zh-TW" altLang="en-US" dirty="0"/>
              <a:t>改用</a:t>
            </a:r>
            <a:r>
              <a:rPr lang="en-US" altLang="zh-TW" dirty="0"/>
              <a:t>independent logistic classifiers</a:t>
            </a:r>
            <a:r>
              <a:rPr lang="zh-TW" altLang="en-US" dirty="0"/>
              <a:t>，並搭配</a:t>
            </a:r>
            <a:r>
              <a:rPr lang="en-US" altLang="zh-TW" dirty="0"/>
              <a:t>binary cross-entropy</a:t>
            </a:r>
            <a:r>
              <a:rPr lang="zh-TW" altLang="en-US" dirty="0"/>
              <a:t>來衡量分類上的損失。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8EA49-A895-40AD-8064-73D5DDF14660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97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chine Lear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D90E3914-DA11-BE40-BDC9-DB35948A25D6}" vid="{5787053C-C7E4-1944-99C8-9C95A9AA6B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簡報1</Template>
  <TotalTime>4359</TotalTime>
  <Words>1187</Words>
  <Application>Microsoft Macintosh PowerPoint</Application>
  <PresentationFormat>寬螢幕</PresentationFormat>
  <Paragraphs>177</Paragraphs>
  <Slides>30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Arial</vt:lpstr>
      <vt:lpstr>Calibri</vt:lpstr>
      <vt:lpstr>Mangal</vt:lpstr>
      <vt:lpstr>Microsoft YaHei</vt:lpstr>
      <vt:lpstr>微軟正黑體</vt:lpstr>
      <vt:lpstr>新細明體</vt:lpstr>
      <vt:lpstr>Machine Learning</vt:lpstr>
      <vt:lpstr>Keras_yolov3實作教學</vt:lpstr>
      <vt:lpstr>Outline</vt:lpstr>
      <vt:lpstr>檔案連結-請先下載</vt:lpstr>
      <vt:lpstr>Introduction </vt:lpstr>
      <vt:lpstr>現今兩種Object detection方法</vt:lpstr>
      <vt:lpstr>現今兩種Object detection方法</vt:lpstr>
      <vt:lpstr>Yolo發展- YoloV1</vt:lpstr>
      <vt:lpstr>Yolo發展 - YoloV2</vt:lpstr>
      <vt:lpstr>YoloV3-邊界框預測</vt:lpstr>
      <vt:lpstr>YoloV3-網路架構</vt:lpstr>
      <vt:lpstr>Why use YOLO?</vt:lpstr>
      <vt:lpstr>實作</vt:lpstr>
      <vt:lpstr>Keras-yolov3</vt:lpstr>
      <vt:lpstr>資料夾內部</vt:lpstr>
      <vt:lpstr>資料夾內部</vt:lpstr>
      <vt:lpstr>測試</vt:lpstr>
      <vt:lpstr>訓練自己的model</vt:lpstr>
      <vt:lpstr>Keras-yolov3</vt:lpstr>
      <vt:lpstr>Keras-yolov3</vt:lpstr>
      <vt:lpstr>Keras-yolov3</vt:lpstr>
      <vt:lpstr>Keras-yolov3</vt:lpstr>
      <vt:lpstr>Python檔執行</vt:lpstr>
      <vt:lpstr>Keras-yolov3</vt:lpstr>
      <vt:lpstr>Keras-yolov3</vt:lpstr>
      <vt:lpstr>Keras-yolov3</vt:lpstr>
      <vt:lpstr>Jupyter notebook </vt:lpstr>
      <vt:lpstr>Train</vt:lpstr>
      <vt:lpstr>Predict</vt:lpstr>
      <vt:lpstr>Keras-yolov3</vt:lpstr>
      <vt:lpstr>實作參考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基於Correlation Filter的跨鏡頭人員追蹤影像內容解析</dc:title>
  <dc:creator>Microsoft Office 使用者</dc:creator>
  <cp:lastModifiedBy>Microsoft Office 使用者</cp:lastModifiedBy>
  <cp:revision>151</cp:revision>
  <cp:lastPrinted>2019-03-26T16:22:05Z</cp:lastPrinted>
  <dcterms:created xsi:type="dcterms:W3CDTF">2019-01-17T16:18:42Z</dcterms:created>
  <dcterms:modified xsi:type="dcterms:W3CDTF">2020-11-22T14:59:15Z</dcterms:modified>
</cp:coreProperties>
</file>